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7" r:id="rId2"/>
    <p:sldId id="277" r:id="rId3"/>
    <p:sldId id="269" r:id="rId4"/>
    <p:sldId id="302" r:id="rId5"/>
    <p:sldId id="305" r:id="rId6"/>
    <p:sldId id="309" r:id="rId7"/>
    <p:sldId id="310" r:id="rId8"/>
    <p:sldId id="285" r:id="rId9"/>
    <p:sldId id="311" r:id="rId10"/>
    <p:sldId id="304" r:id="rId11"/>
    <p:sldId id="308" r:id="rId12"/>
    <p:sldId id="306" r:id="rId13"/>
    <p:sldId id="303" r:id="rId14"/>
    <p:sldId id="363" r:id="rId15"/>
    <p:sldId id="365" r:id="rId16"/>
    <p:sldId id="364" r:id="rId17"/>
    <p:sldId id="312" r:id="rId18"/>
    <p:sldId id="314" r:id="rId19"/>
    <p:sldId id="313" r:id="rId20"/>
    <p:sldId id="315" r:id="rId21"/>
    <p:sldId id="316" r:id="rId22"/>
    <p:sldId id="317" r:id="rId23"/>
    <p:sldId id="361" r:id="rId24"/>
    <p:sldId id="362" r:id="rId25"/>
    <p:sldId id="373" r:id="rId26"/>
    <p:sldId id="318" r:id="rId27"/>
    <p:sldId id="294" r:id="rId28"/>
    <p:sldId id="320" r:id="rId29"/>
    <p:sldId id="360" r:id="rId30"/>
    <p:sldId id="369" r:id="rId31"/>
    <p:sldId id="374" r:id="rId32"/>
    <p:sldId id="375" r:id="rId33"/>
    <p:sldId id="368" r:id="rId34"/>
    <p:sldId id="371" r:id="rId35"/>
    <p:sldId id="372" r:id="rId36"/>
    <p:sldId id="321" r:id="rId37"/>
    <p:sldId id="323" r:id="rId38"/>
    <p:sldId id="324" r:id="rId39"/>
    <p:sldId id="328" r:id="rId40"/>
    <p:sldId id="299" r:id="rId41"/>
    <p:sldId id="327" r:id="rId42"/>
    <p:sldId id="330" r:id="rId43"/>
    <p:sldId id="333" r:id="rId44"/>
    <p:sldId id="331" r:id="rId45"/>
    <p:sldId id="329" r:id="rId46"/>
    <p:sldId id="326" r:id="rId47"/>
    <p:sldId id="348" r:id="rId48"/>
    <p:sldId id="335" r:id="rId49"/>
    <p:sldId id="336" r:id="rId50"/>
    <p:sldId id="340" r:id="rId51"/>
    <p:sldId id="341" r:id="rId52"/>
    <p:sldId id="342" r:id="rId53"/>
    <p:sldId id="343" r:id="rId54"/>
    <p:sldId id="376" r:id="rId55"/>
    <p:sldId id="337" r:id="rId56"/>
    <p:sldId id="344" r:id="rId57"/>
    <p:sldId id="338" r:id="rId58"/>
    <p:sldId id="357" r:id="rId59"/>
    <p:sldId id="358" r:id="rId60"/>
    <p:sldId id="339" r:id="rId61"/>
    <p:sldId id="370" r:id="rId62"/>
    <p:sldId id="345" r:id="rId63"/>
    <p:sldId id="301" r:id="rId64"/>
    <p:sldId id="272" r:id="rId65"/>
    <p:sldId id="288" r:id="rId66"/>
    <p:sldId id="293" r:id="rId67"/>
    <p:sldId id="349" r:id="rId68"/>
    <p:sldId id="283" r:id="rId69"/>
    <p:sldId id="287" r:id="rId70"/>
    <p:sldId id="350" r:id="rId71"/>
    <p:sldId id="351" r:id="rId72"/>
    <p:sldId id="286" r:id="rId73"/>
    <p:sldId id="273" r:id="rId74"/>
    <p:sldId id="292" r:id="rId75"/>
    <p:sldId id="356" r:id="rId76"/>
    <p:sldId id="355" r:id="rId77"/>
    <p:sldId id="352" r:id="rId78"/>
    <p:sldId id="291" r:id="rId79"/>
    <p:sldId id="353" r:id="rId80"/>
    <p:sldId id="278" r:id="rId8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8" autoAdjust="0"/>
    <p:restoredTop sz="94660"/>
  </p:normalViewPr>
  <p:slideViewPr>
    <p:cSldViewPr>
      <p:cViewPr varScale="1">
        <p:scale>
          <a:sx n="101" d="100"/>
          <a:sy n="101" d="100"/>
        </p:scale>
        <p:origin x="114" y="156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Decode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Unicode Code Point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2A04600B-ADF7-4BE9-933C-2309B67F2DB8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Unicode Code Point  Encode </a:t>
          </a:r>
          <a:endParaRPr lang="en-US" dirty="0"/>
        </a:p>
      </dgm:t>
    </dgm:pt>
    <dgm:pt modelId="{BC4974DB-2187-4F03-8E80-1FD9F1638001}" type="parTrans" cxnId="{63EAD1FB-574C-40DB-A937-07AFBB797323}">
      <dgm:prSet/>
      <dgm:spPr/>
      <dgm:t>
        <a:bodyPr/>
        <a:lstStyle/>
        <a:p>
          <a:endParaRPr lang="en-US"/>
        </a:p>
      </dgm:t>
    </dgm:pt>
    <dgm:pt modelId="{95CC6B17-9BC3-4B13-96B6-5372B8AF3CC0}" type="sibTrans" cxnId="{63EAD1FB-574C-40DB-A937-07AFBB797323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4"/>
      <dgm:spPr/>
    </dgm:pt>
    <dgm:pt modelId="{2A781BFD-A370-4EA3-88F3-C783E6134D42}" type="pres">
      <dgm:prSet presAssocID="{BF70AF45-7F05-453B-9B84-F6A146359D3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4"/>
      <dgm:spPr/>
    </dgm:pt>
    <dgm:pt modelId="{F5837FD9-F742-4A65-83CA-DB41400AE601}" type="pres">
      <dgm:prSet presAssocID="{63CA2DEA-31F6-4CF4-88E6-63724842EAC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3817BEE1-CCCA-49C4-A84E-6C6F5793AA60}" type="pres">
      <dgm:prSet presAssocID="{2A04600B-ADF7-4BE9-933C-2309B67F2DB8}" presName="Accent3" presStyleCnt="0"/>
      <dgm:spPr/>
    </dgm:pt>
    <dgm:pt modelId="{EB0D78ED-FDC7-458D-8A56-F254D9F53B5B}" type="pres">
      <dgm:prSet presAssocID="{2A04600B-ADF7-4BE9-933C-2309B67F2DB8}" presName="Accent" presStyleLbl="node1" presStyleIdx="2" presStyleCnt="4"/>
      <dgm:spPr/>
    </dgm:pt>
    <dgm:pt modelId="{CC35642E-2C51-449A-B1D3-1595A60FC51B}" type="pres">
      <dgm:prSet presAssocID="{2A04600B-ADF7-4BE9-933C-2309B67F2DB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668C3D9-D3CC-4CA9-BC95-15D3835B2331}" type="pres">
      <dgm:prSet presAssocID="{89FFD1B1-83F5-4E55-AB67-A892038B615E}" presName="Accent4" presStyleCnt="0"/>
      <dgm:spPr/>
    </dgm:pt>
    <dgm:pt modelId="{C35E44FA-5F08-4530-B7A3-636036102B28}" type="pres">
      <dgm:prSet presAssocID="{89FFD1B1-83F5-4E55-AB67-A892038B615E}" presName="Accent" presStyleLbl="node1" presStyleIdx="3" presStyleCnt="4"/>
      <dgm:spPr/>
    </dgm:pt>
    <dgm:pt modelId="{C1B85D52-3597-4A5F-96B6-550AFB0753F3}" type="pres">
      <dgm:prSet presAssocID="{89FFD1B1-83F5-4E55-AB67-A892038B61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3" destOrd="0" parTransId="{960564C4-1CE0-4EE8-98B7-97E95C8A3DF6}" sibTransId="{4FB5A869-F3B9-4CA5-91C3-28D47C1A7F10}"/>
    <dgm:cxn modelId="{61364D58-DB05-46E9-83EE-CA28CC3DA6DA}" type="presOf" srcId="{2A04600B-ADF7-4BE9-933C-2309B67F2DB8}" destId="{CC35642E-2C51-449A-B1D3-1595A60FC51B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089578E8-E831-47A2-B58D-731F0691C3D6}" type="presOf" srcId="{89FFD1B1-83F5-4E55-AB67-A892038B615E}" destId="{C1B85D52-3597-4A5F-96B6-550AFB0753F3}" srcOrd="0" destOrd="0" presId="urn:microsoft.com/office/officeart/2009/layout/CircleArrowProcess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63EAD1FB-574C-40DB-A937-07AFBB797323}" srcId="{01C62DA5-2A2F-436D-961C-27F71082B80A}" destId="{2A04600B-ADF7-4BE9-933C-2309B67F2DB8}" srcOrd="2" destOrd="0" parTransId="{BC4974DB-2187-4F03-8E80-1FD9F1638001}" sibTransId="{95CC6B17-9BC3-4B13-96B6-5372B8AF3CC0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EB587CFD-CF93-47BE-9671-96E9519A3766}" type="presParOf" srcId="{62E507DF-AF79-467F-BBDB-97E146860C09}" destId="{3817BEE1-CCCA-49C4-A84E-6C6F5793AA60}" srcOrd="4" destOrd="0" presId="urn:microsoft.com/office/officeart/2009/layout/CircleArrowProcess"/>
    <dgm:cxn modelId="{A6AA9CCA-6A4E-45A4-84C4-A343A76BDD27}" type="presParOf" srcId="{3817BEE1-CCCA-49C4-A84E-6C6F5793AA60}" destId="{EB0D78ED-FDC7-458D-8A56-F254D9F53B5B}" srcOrd="0" destOrd="0" presId="urn:microsoft.com/office/officeart/2009/layout/CircleArrowProcess"/>
    <dgm:cxn modelId="{EC1139A4-05BF-4B2D-85A0-7D9631E720A3}" type="presParOf" srcId="{62E507DF-AF79-467F-BBDB-97E146860C09}" destId="{CC35642E-2C51-449A-B1D3-1595A60FC51B}" srcOrd="5" destOrd="0" presId="urn:microsoft.com/office/officeart/2009/layout/CircleArrowProcess"/>
    <dgm:cxn modelId="{1F4DD8DF-3851-4A53-9888-08BD5F500CB4}" type="presParOf" srcId="{62E507DF-AF79-467F-BBDB-97E146860C09}" destId="{9668C3D9-D3CC-4CA9-BC95-15D3835B2331}" srcOrd="6" destOrd="0" presId="urn:microsoft.com/office/officeart/2009/layout/CircleArrowProcess"/>
    <dgm:cxn modelId="{E404AE54-C3D1-41BF-8AD7-C151A9B4EC61}" type="presParOf" srcId="{9668C3D9-D3CC-4CA9-BC95-15D3835B2331}" destId="{C35E44FA-5F08-4530-B7A3-636036102B28}" srcOrd="0" destOrd="0" presId="urn:microsoft.com/office/officeart/2009/layout/CircleArrowProcess"/>
    <dgm:cxn modelId="{A69B3854-BFE5-478E-9D5C-3563F0F73695}" type="presParOf" srcId="{62E507DF-AF79-467F-BBDB-97E146860C09}" destId="{C1B85D52-3597-4A5F-96B6-550AFB0753F3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245722" y="0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59553" y="842505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Input</a:t>
          </a:r>
        </a:p>
      </dsp:txBody>
      <dsp:txXfrm>
        <a:off x="2759553" y="842505"/>
        <a:ext cx="1298765" cy="649315"/>
      </dsp:txXfrm>
    </dsp:sp>
    <dsp:sp modelId="{BEEB02CA-C082-4797-AD70-410BB64C6EF0}">
      <dsp:nvSpPr>
        <dsp:cNvPr id="0" name=""/>
        <dsp:cNvSpPr/>
      </dsp:nvSpPr>
      <dsp:spPr>
        <a:xfrm>
          <a:off x="1599177" y="1337515"/>
          <a:ext cx="2327299" cy="232753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110389" y="218248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Decode </a:t>
          </a:r>
          <a:r>
            <a:rPr lang="en-US" sz="1300" kern="1200" dirty="0">
              <a:sym typeface="Wingdings" panose="05000000000000000000" pitchFamily="2" charset="2"/>
            </a:rPr>
            <a:t> </a:t>
          </a:r>
          <a:r>
            <a:rPr lang="en-US" sz="1300" kern="1200" dirty="0"/>
            <a:t>Unicode Code Point</a:t>
          </a:r>
        </a:p>
      </dsp:txBody>
      <dsp:txXfrm>
        <a:off x="2110389" y="2182489"/>
        <a:ext cx="1298765" cy="649315"/>
      </dsp:txXfrm>
    </dsp:sp>
    <dsp:sp modelId="{EB0D78ED-FDC7-458D-8A56-F254D9F53B5B}">
      <dsp:nvSpPr>
        <dsp:cNvPr id="0" name=""/>
        <dsp:cNvSpPr/>
      </dsp:nvSpPr>
      <dsp:spPr>
        <a:xfrm>
          <a:off x="2245722" y="2679969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5642E-2C51-449A-B1D3-1595A60FC51B}">
      <dsp:nvSpPr>
        <dsp:cNvPr id="0" name=""/>
        <dsp:cNvSpPr/>
      </dsp:nvSpPr>
      <dsp:spPr>
        <a:xfrm>
          <a:off x="2759553" y="3522474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ym typeface="Wingdings" panose="05000000000000000000" pitchFamily="2" charset="2"/>
            </a:rPr>
            <a:t>Unicode Code Point  Encode </a:t>
          </a:r>
          <a:endParaRPr lang="en-US" sz="1300" kern="1200" dirty="0"/>
        </a:p>
      </dsp:txBody>
      <dsp:txXfrm>
        <a:off x="2759553" y="3522474"/>
        <a:ext cx="1298765" cy="649315"/>
      </dsp:txXfrm>
    </dsp:sp>
    <dsp:sp modelId="{C35E44FA-5F08-4530-B7A3-636036102B28}">
      <dsp:nvSpPr>
        <dsp:cNvPr id="0" name=""/>
        <dsp:cNvSpPr/>
      </dsp:nvSpPr>
      <dsp:spPr>
        <a:xfrm>
          <a:off x="1765070" y="4171789"/>
          <a:ext cx="1999443" cy="200041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85D52-3597-4A5F-96B6-550AFB0753F3}">
      <dsp:nvSpPr>
        <dsp:cNvPr id="0" name=""/>
        <dsp:cNvSpPr/>
      </dsp:nvSpPr>
      <dsp:spPr>
        <a:xfrm>
          <a:off x="2110389" y="486245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Output</a:t>
          </a:r>
        </a:p>
      </dsp:txBody>
      <dsp:txXfrm>
        <a:off x="2110389" y="4862459"/>
        <a:ext cx="1298765" cy="649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output</a:t>
          </a:r>
        </a:p>
      </dsp:txBody>
      <dsp:txXfrm>
        <a:off x="2739978" y="3785676"/>
        <a:ext cx="1385891" cy="6927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Output</a:t>
          </a:r>
        </a:p>
      </dsp:txBody>
      <dsp:txXfrm>
        <a:off x="2739978" y="3785676"/>
        <a:ext cx="1385891" cy="692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9/21/2019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9/21/2019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13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7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is UCS-2 for almost all C and C++ </a:t>
            </a:r>
            <a:r>
              <a:rPr lang="en-US" dirty="0" err="1"/>
              <a:t>wchar_t</a:t>
            </a:r>
            <a:r>
              <a:rPr lang="en-US" dirty="0"/>
              <a:t> library functions (!!)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7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0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N2245: to add 2 functions for char16/32_t multi-unit conversions (non-</a:t>
            </a:r>
            <a:r>
              <a:rPr lang="en-US" dirty="0" err="1"/>
              <a:t>restartable</a:t>
            </a:r>
            <a:r>
              <a:rPr lang="en-US" dirty="0"/>
              <a:t>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90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1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9/21/2019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9/21/2019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457200"/>
            <a:ext cx="9144000" cy="2819400"/>
          </a:xfrm>
        </p:spPr>
        <p:txBody>
          <a:bodyPr anchor="ctr" anchorCtr="0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6482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9/21/2019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9/21/2019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9/21/2019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9/21/2019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9/21/2019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PhD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thephd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edin.com/in/thephd" TargetMode="External"/><Relationship Id="rId5" Type="http://schemas.openxmlformats.org/officeDocument/2006/relationships/hyperlink" Target="mailto:phdofthehouse@gmail.com" TargetMode="External"/><Relationship Id="rId4" Type="http://schemas.openxmlformats.org/officeDocument/2006/relationships/hyperlink" Target="https://twitter.com/thephantomderp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FQ87-Ecb-A" TargetMode="External"/><Relationship Id="rId2" Type="http://schemas.openxmlformats.org/officeDocument/2006/relationships/hyperlink" Target="https://github.com/BobSteagall/utf_uti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el.is/c++draft/locale.codecvt.virtuals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hyperlink" Target="https://github.com/sg16-unicode/sg16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hephd.github.io/support/" TargetMode="External"/><Relationship Id="rId5" Type="http://schemas.openxmlformats.org/officeDocument/2006/relationships/hyperlink" Target="https://github.com/users/ThePhD/sponsorship" TargetMode="Externa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person, fence&#10;&#10;Description automatically generated">
            <a:extLst>
              <a:ext uri="{FF2B5EF4-FFF2-40B4-BE49-F238E27FC236}">
                <a16:creationId xmlns:a16="http://schemas.microsoft.com/office/drawing/2014/main" id="{73023459-A26C-455E-8FFB-25EF7F727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788" y="-381000"/>
            <a:ext cx="12344399" cy="8229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Catching ⬆️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2" y="4953000"/>
            <a:ext cx="10439399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(Baseline) Unicode Plan for C++23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073C94-7593-4015-B5CB-6E7B765B9C32}"/>
              </a:ext>
            </a:extLst>
          </p:cNvPr>
          <p:cNvSpPr/>
          <p:nvPr/>
        </p:nvSpPr>
        <p:spPr>
          <a:xfrm>
            <a:off x="-1588" y="6211669"/>
            <a:ext cx="998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4"/>
              </a:rPr>
              <a:t>@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hlinkClick r:id="rId4"/>
              </a:rPr>
              <a:t>thephantomderp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5"/>
              </a:rPr>
              <a:t>phdofthehouse@gmail.com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6"/>
              </a:rPr>
              <a:t>https://linkedin.com/in/thephd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7"/>
              </a:rPr>
              <a:t>https://thephd.github.io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8"/>
              </a:rPr>
              <a:t>https://github.com/ThePhD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038A15-B728-4942-ABB4-CFA853CFAC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2" y="5591295"/>
            <a:ext cx="652980" cy="5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AC55-BE2D-41DE-B075-D03B5617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68EBC-4155-49D5-B25E-CBC969C6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724400"/>
          </a:xfrm>
        </p:spPr>
        <p:txBody>
          <a:bodyPr>
            <a:normAutofit/>
          </a:bodyPr>
          <a:lstStyle/>
          <a:p>
            <a:r>
              <a:rPr lang="en-US" dirty="0"/>
              <a:t>Singular code unit conversion functions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32rtomb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mbrtoc8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</a:t>
            </a:r>
          </a:p>
          <a:p>
            <a:pPr lvl="1"/>
            <a:r>
              <a:rPr lang="en-US" dirty="0"/>
              <a:t>Explicitly wrong for multibyte encodings (e.g., anything that is not UTF32-alike)</a:t>
            </a:r>
          </a:p>
          <a:p>
            <a:pPr lvl="1"/>
            <a:r>
              <a:rPr lang="en-US" dirty="0"/>
              <a:t>“r” means “</a:t>
            </a:r>
            <a:r>
              <a:rPr lang="en-US" dirty="0" err="1"/>
              <a:t>restartable</a:t>
            </a:r>
            <a:r>
              <a:rPr lang="en-US" dirty="0"/>
              <a:t>”; preserves state between calls, potentially helpful for multi code unit encodings (UTF8, UTF16).</a:t>
            </a:r>
          </a:p>
          <a:p>
            <a:pPr lvl="1"/>
            <a:endParaRPr lang="en-US" dirty="0"/>
          </a:p>
          <a:p>
            <a:r>
              <a:rPr lang="en-US" dirty="0"/>
              <a:t>Multi code unit conversion functions</a:t>
            </a:r>
          </a:p>
          <a:p>
            <a:pPr lvl="1"/>
            <a:r>
              <a:rPr lang="en-US" dirty="0"/>
              <a:t>Do not exist for c8/16/32…</a:t>
            </a:r>
          </a:p>
        </p:txBody>
      </p:sp>
    </p:spTree>
    <p:extLst>
      <p:ext uri="{BB962C8B-B14F-4D97-AF65-F5344CB8AC3E}">
        <p14:creationId xmlns:p14="http://schemas.microsoft.com/office/powerpoint/2010/main" val="3448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DAD3BF0D-E227-41F9-8758-B4EA08975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51" y="2901387"/>
            <a:ext cx="7939836" cy="3270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045C7-0B92-4B26-BD7F-015AB174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Well, just loop!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D676-D42A-4C7C-B7FE-93BA0DFC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hard can it be? It’s C! We’ve got…</a:t>
            </a:r>
          </a:p>
          <a:p>
            <a:pPr lvl="1"/>
            <a:r>
              <a:rPr lang="en-US" dirty="0"/>
              <a:t>Pointers!</a:t>
            </a:r>
          </a:p>
          <a:p>
            <a:pPr lvl="1"/>
            <a:r>
              <a:rPr lang="en-US" dirty="0"/>
              <a:t>Error codes!</a:t>
            </a:r>
          </a:p>
          <a:p>
            <a:pPr lvl="1"/>
            <a:r>
              <a:rPr lang="en-US" dirty="0"/>
              <a:t>No exceptions!</a:t>
            </a:r>
          </a:p>
          <a:p>
            <a:pPr lvl="1"/>
            <a:r>
              <a:rPr lang="en-US" dirty="0"/>
              <a:t>Easy 😎</a:t>
            </a:r>
          </a:p>
        </p:txBody>
      </p:sp>
    </p:spTree>
    <p:extLst>
      <p:ext uri="{BB962C8B-B14F-4D97-AF65-F5344CB8AC3E}">
        <p14:creationId xmlns:p14="http://schemas.microsoft.com/office/powerpoint/2010/main" val="93935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028C-0BAE-4749-A81B-D53F729D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622-4CCE-4A45-B295-C1F42BF8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800" dirty="0"/>
          </a:p>
          <a:p>
            <a:pPr marL="0" indent="0" algn="ctr">
              <a:buNone/>
            </a:pPr>
            <a:r>
              <a:rPr lang="en-US" sz="8800" dirty="0"/>
              <a:t>🐌</a:t>
            </a:r>
          </a:p>
        </p:txBody>
      </p:sp>
    </p:spTree>
    <p:extLst>
      <p:ext uri="{BB962C8B-B14F-4D97-AF65-F5344CB8AC3E}">
        <p14:creationId xmlns:p14="http://schemas.microsoft.com/office/powerpoint/2010/main" val="1336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🐌Slow🐌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SIMD possibilities</a:t>
            </a:r>
          </a:p>
          <a:p>
            <a:pPr lvl="1"/>
            <a:r>
              <a:rPr lang="en-US" dirty="0"/>
              <a:t>Potentially hard compiler barrier for being in a DLL; no chance to vectorize</a:t>
            </a:r>
          </a:p>
          <a:p>
            <a:pPr lvl="1"/>
            <a:r>
              <a:rPr lang="en-US" dirty="0" err="1"/>
              <a:t>Restartable</a:t>
            </a:r>
            <a:r>
              <a:rPr lang="en-US" dirty="0"/>
              <a:t> versions, even though the conversion might not be stateful</a:t>
            </a:r>
          </a:p>
          <a:p>
            <a:pPr lvl="1"/>
            <a:endParaRPr lang="en-US" dirty="0"/>
          </a:p>
          <a:p>
            <a:r>
              <a:rPr lang="en-US" dirty="0"/>
              <a:t>And the API? Well…</a:t>
            </a:r>
          </a:p>
        </p:txBody>
      </p:sp>
    </p:spTree>
    <p:extLst>
      <p:ext uri="{BB962C8B-B14F-4D97-AF65-F5344CB8AC3E}">
        <p14:creationId xmlns:p14="http://schemas.microsoft.com/office/powerpoint/2010/main" val="2947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1152-0D62-4576-A950-8F2ACBEF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FF6F-AF93-4B68-A805-16BE8C1A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std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mbtowc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pwcs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mbs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num</a:t>
            </a:r>
          </a:p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24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28F9-AB9B-4277-9D6E-AD9E5C4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F2AC-817F-4B1B-8C72-90D90749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using pointers to represent optional values in interfaces.</a:t>
            </a:r>
          </a:p>
          <a:p>
            <a:pPr lvl="1"/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/>
              <a:t>is supposed to be a wide string</a:t>
            </a:r>
          </a:p>
          <a:p>
            <a:pPr lvl="1"/>
            <a:r>
              <a:rPr lang="en-US" dirty="0"/>
              <a:t>But it’s a pointer to a single, optional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instead</a:t>
            </a:r>
          </a:p>
          <a:p>
            <a:pPr lvl="1"/>
            <a:endParaRPr lang="en-US" dirty="0"/>
          </a:p>
          <a:p>
            <a:r>
              <a:rPr lang="en-US" dirty="0"/>
              <a:t>Conventions are great!</a:t>
            </a:r>
          </a:p>
          <a:p>
            <a:pPr lvl="1"/>
            <a:r>
              <a:rPr lang="en-US" dirty="0"/>
              <a:t> Until they are wrong.</a:t>
            </a:r>
          </a:p>
          <a:p>
            <a:pPr lvl="1"/>
            <a:r>
              <a:rPr lang="en-US" dirty="0"/>
              <a:t>C gets a pass: C++ interfaces don’t.</a:t>
            </a:r>
          </a:p>
          <a:p>
            <a:pPr lvl="1"/>
            <a:r>
              <a:rPr lang="en-US" dirty="0"/>
              <a:t>Don’t use pointers for optional values in C++ interfaces.</a:t>
            </a:r>
          </a:p>
        </p:txBody>
      </p:sp>
    </p:spTree>
    <p:extLst>
      <p:ext uri="{BB962C8B-B14F-4D97-AF65-F5344CB8AC3E}">
        <p14:creationId xmlns:p14="http://schemas.microsoft.com/office/powerpoint/2010/main" val="11918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0F6-88BF-45B7-9136-835D7DF5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[[end digression]</a:t>
            </a:r>
          </a:p>
        </p:txBody>
      </p:sp>
    </p:spTree>
    <p:extLst>
      <p:ext uri="{BB962C8B-B14F-4D97-AF65-F5344CB8AC3E}">
        <p14:creationId xmlns:p14="http://schemas.microsoft.com/office/powerpoint/2010/main" val="397687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0071-91FF-4EF7-98E5-95A785BB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2362200"/>
          </a:xfrm>
        </p:spPr>
        <p:txBody>
          <a:bodyPr>
            <a:normAutofit/>
          </a:bodyPr>
          <a:lstStyle/>
          <a:p>
            <a:r>
              <a:rPr lang="en-US" dirty="0"/>
              <a:t>Critically</a:t>
            </a:r>
            <a:br>
              <a:rPr lang="en-US" dirty="0"/>
            </a:br>
            <a:r>
              <a:rPr lang="en-US" dirty="0"/>
              <a:t>Missing</a:t>
            </a:r>
            <a:br>
              <a:rPr lang="en-US" dirty="0"/>
            </a:br>
            <a:r>
              <a:rPr lang="en-US" dirty="0"/>
              <a:t>APIs</a:t>
            </a:r>
          </a:p>
        </p:txBody>
      </p:sp>
      <p:pic>
        <p:nvPicPr>
          <p:cNvPr id="6" name="Picture 5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0903C800-9432-41FE-8918-79D529FA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432829"/>
            <a:ext cx="6858000" cy="59679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307F51-6057-4B85-83B9-4A354C50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2996170"/>
            <a:ext cx="3886200" cy="30236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column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}(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row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mbsrtoc8s</a:t>
            </a:r>
          </a:p>
          <a:p>
            <a:endParaRPr lang="en-US" dirty="0"/>
          </a:p>
          <a:p>
            <a:r>
              <a:rPr lang="en-US" dirty="0"/>
              <a:t>Null terminated source strings too</a:t>
            </a:r>
          </a:p>
          <a:p>
            <a:pPr lvl="1"/>
            <a:r>
              <a:rPr lang="en-US" dirty="0"/>
              <a:t>Need sized versions</a:t>
            </a:r>
          </a:p>
        </p:txBody>
      </p:sp>
    </p:spTree>
    <p:extLst>
      <p:ext uri="{BB962C8B-B14F-4D97-AF65-F5344CB8AC3E}">
        <p14:creationId xmlns:p14="http://schemas.microsoft.com/office/powerpoint/2010/main" val="1540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673A69-18CB-4BE8-B118-2F2DA20E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Fine. Fine! C and C++ are terrible.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6A4EF-6C41-40C6-AE45-046FECEDC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have third party libraries!</a:t>
            </a:r>
          </a:p>
        </p:txBody>
      </p:sp>
    </p:spTree>
    <p:extLst>
      <p:ext uri="{BB962C8B-B14F-4D97-AF65-F5344CB8AC3E}">
        <p14:creationId xmlns:p14="http://schemas.microsoft.com/office/powerpoint/2010/main" val="232030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EB09-6A4E-4979-8626-519DA421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:joy: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0DEE3-F729-4A98-B7C7-A009233C3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2971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286000"/>
            <a:ext cx="12188825" cy="121888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Year is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Unicode in C++…</a:t>
            </a:r>
          </a:p>
        </p:txBody>
      </p:sp>
    </p:spTree>
    <p:extLst>
      <p:ext uri="{BB962C8B-B14F-4D97-AF65-F5344CB8AC3E}">
        <p14:creationId xmlns:p14="http://schemas.microsoft.com/office/powerpoint/2010/main" val="80163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E938-7821-46CC-A5A1-2D28C204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Seriously…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153C5-B848-48E7-B5AC-4026C6E2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ICU has, and likely will always be, sort of a 🗑️🔥 in terms of API</a:t>
            </a:r>
          </a:p>
          <a:p>
            <a:pPr lvl="1"/>
            <a:r>
              <a:rPr lang="en-US" dirty="0"/>
              <a:t>Still the most fully featured</a:t>
            </a:r>
          </a:p>
          <a:p>
            <a:pPr lvl="1"/>
            <a:r>
              <a:rPr lang="en-US" dirty="0"/>
              <a:t>Hand-optimized by many experts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Several ad-hoc libraries for conversion, but lacking the chops to do the Unicode algorithms</a:t>
            </a:r>
          </a:p>
          <a:p>
            <a:pPr lvl="1"/>
            <a:r>
              <a:rPr lang="en-US" dirty="0"/>
              <a:t>Various states of maintenance</a:t>
            </a:r>
          </a:p>
        </p:txBody>
      </p:sp>
    </p:spTree>
    <p:extLst>
      <p:ext uri="{BB962C8B-B14F-4D97-AF65-F5344CB8AC3E}">
        <p14:creationId xmlns:p14="http://schemas.microsoft.com/office/powerpoint/2010/main" val="8306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3071-5B2B-4DEA-B007-47DBE129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0050-8A96-4D00-8ACB-5330DD33C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From prominent boost contributor Zach Laine</a:t>
            </a:r>
          </a:p>
          <a:p>
            <a:pPr lvl="1"/>
            <a:r>
              <a:rPr lang="en-US" dirty="0"/>
              <a:t>Handles encoding, decoding, and many higher-level Unicode algorithms</a:t>
            </a:r>
          </a:p>
          <a:p>
            <a:pPr lvl="2"/>
            <a:r>
              <a:rPr lang="en-US" dirty="0"/>
              <a:t>Bidi, Segmentation, Collation, …</a:t>
            </a:r>
          </a:p>
          <a:p>
            <a:pPr lvl="2"/>
            <a:endParaRPr lang="en-US" dirty="0"/>
          </a:p>
          <a:p>
            <a:r>
              <a:rPr lang="en-US" dirty="0" err="1"/>
              <a:t>libogonek</a:t>
            </a:r>
            <a:r>
              <a:rPr lang="en-US" dirty="0"/>
              <a:t>, </a:t>
            </a:r>
            <a:r>
              <a:rPr lang="en-US" dirty="0" err="1"/>
              <a:t>text_view</a:t>
            </a:r>
            <a:endParaRPr lang="en-US" dirty="0"/>
          </a:p>
          <a:p>
            <a:pPr lvl="1"/>
            <a:r>
              <a:rPr lang="en-US" dirty="0"/>
              <a:t>Libraries from Robot M. Fernandes and Tom </a:t>
            </a:r>
            <a:r>
              <a:rPr lang="en-US" dirty="0" err="1"/>
              <a:t>Honermann</a:t>
            </a:r>
            <a:r>
              <a:rPr lang="en-US" dirty="0"/>
              <a:t>, respectively</a:t>
            </a:r>
          </a:p>
          <a:p>
            <a:pPr lvl="1"/>
            <a:r>
              <a:rPr lang="en-US" dirty="0"/>
              <a:t>Handle encoding / decoding (</a:t>
            </a:r>
            <a:r>
              <a:rPr lang="en-US" dirty="0" err="1"/>
              <a:t>libogonek</a:t>
            </a:r>
            <a:r>
              <a:rPr lang="en-US" dirty="0"/>
              <a:t> has a lot more features)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A6B30D1-9DA1-4DC4-A1DC-97DDEB4B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0" y="762000"/>
            <a:ext cx="1066802" cy="1066802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A2D352-9365-448D-913C-9990A8629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1"/>
          <a:stretch/>
        </p:blipFill>
        <p:spPr>
          <a:xfrm>
            <a:off x="10590210" y="762000"/>
            <a:ext cx="1066802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EFF57-8F74-4704-9321-9379FA04DC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44" y="762000"/>
            <a:ext cx="114706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👍 / 👎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👍: Covers the widest variety of Unicode algorithms</a:t>
            </a:r>
          </a:p>
          <a:p>
            <a:pPr lvl="1"/>
            <a:r>
              <a:rPr lang="en-US" dirty="0"/>
              <a:t>👍: Uses STL concepts, pretty good speed</a:t>
            </a:r>
          </a:p>
          <a:p>
            <a:pPr lvl="1"/>
            <a:r>
              <a:rPr lang="en-US" dirty="0"/>
              <a:t>👎: Fixed internal representation and normalization forms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libogonek</a:t>
            </a:r>
            <a:endParaRPr lang="en-US" dirty="0"/>
          </a:p>
          <a:p>
            <a:pPr lvl="1"/>
            <a:r>
              <a:rPr lang="en-US" dirty="0"/>
              <a:t>👍: Provides many Unicode algorithms, including normalization</a:t>
            </a:r>
          </a:p>
          <a:p>
            <a:pPr lvl="1"/>
            <a:r>
              <a:rPr lang="en-US" dirty="0"/>
              <a:t>👍: Concept-driven design with iterators and decent speed</a:t>
            </a:r>
          </a:p>
          <a:p>
            <a:pPr lvl="1"/>
            <a:r>
              <a:rPr lang="en-US" dirty="0"/>
              <a:t>👎: not recently maintained,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dirty="0"/>
              <a:t> size blowup</a:t>
            </a:r>
          </a:p>
        </p:txBody>
      </p:sp>
    </p:spTree>
    <p:extLst>
      <p:ext uri="{BB962C8B-B14F-4D97-AF65-F5344CB8AC3E}">
        <p14:creationId xmlns:p14="http://schemas.microsoft.com/office/powerpoint/2010/main" val="15944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D65D-9D81-40E8-B796-30ABE2F6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[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) 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2C0A-9457-4EAB-915A-706B6ED9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grapheme_iterator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…&gt;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segmenting_iterator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first(…), last(…);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Enormous iterator hierarchy: 256+ byte iterators</a:t>
            </a:r>
          </a:p>
          <a:p>
            <a:pPr lvl="1"/>
            <a:r>
              <a:rPr lang="en-US" dirty="0"/>
              <a:t>Needed begin + end inside decode iterators;</a:t>
            </a:r>
          </a:p>
          <a:p>
            <a:pPr lvl="1"/>
            <a:r>
              <a:rPr lang="en-US" dirty="0"/>
              <a:t>Each iterator was paired with another iterator of the same type;</a:t>
            </a:r>
          </a:p>
          <a:p>
            <a:pPr lvl="1"/>
            <a:r>
              <a:rPr lang="en-US" dirty="0"/>
              <a:t>Lots of state management to not overrun / be safe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15C81-8433-49C9-89C4-B11D53EF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  <a:p>
            <a:pPr lvl="1"/>
            <a:endParaRPr lang="en-US" dirty="0"/>
          </a:p>
          <a:p>
            <a:r>
              <a:rPr lang="en-US" dirty="0"/>
              <a:t>All information on the iterator half only</a:t>
            </a:r>
          </a:p>
          <a:p>
            <a:pPr lvl="1"/>
            <a:r>
              <a:rPr lang="en-US" dirty="0"/>
              <a:t>Sentinel comparison just checks begin/end iterators inside a single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endParaRPr lang="en-US" sz="2000" dirty="0">
              <a:solidFill>
                <a:schemeClr val="accent3">
                  <a:lumMod val="75000"/>
                </a:schemeClr>
              </a:solidFill>
              <a:ea typeface="Fira Code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A6DD5-5BBD-49DA-8162-A54A17D1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Firefox / Chrome codebases</a:t>
            </a:r>
          </a:p>
          <a:p>
            <a:pPr lvl="1"/>
            <a:r>
              <a:rPr lang="en-US" dirty="0"/>
              <a:t>👍: Extremely fast</a:t>
            </a:r>
          </a:p>
          <a:p>
            <a:pPr lvl="1"/>
            <a:r>
              <a:rPr lang="en-US" dirty="0"/>
              <a:t>🤏: Pointer-based API, SIMD optimized</a:t>
            </a:r>
          </a:p>
          <a:p>
            <a:pPr lvl="1"/>
            <a:r>
              <a:rPr lang="en-US" dirty="0"/>
              <a:t>👎: (mostly) codebase-specific</a:t>
            </a:r>
          </a:p>
          <a:p>
            <a:pPr lvl="2"/>
            <a:r>
              <a:rPr lang="en-US" dirty="0"/>
              <a:t>Except for Henri </a:t>
            </a:r>
            <a:r>
              <a:rPr lang="en-US" dirty="0" err="1"/>
              <a:t>Sivonen</a:t>
            </a:r>
            <a:r>
              <a:rPr lang="en-US" dirty="0"/>
              <a:t>: wrote </a:t>
            </a:r>
            <a:r>
              <a:rPr lang="en-US" dirty="0" err="1"/>
              <a:t>encoding_rs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 APIs are byte-based, some work with code units</a:t>
            </a:r>
          </a:p>
          <a:p>
            <a:pPr lvl="1"/>
            <a:r>
              <a:rPr lang="en-US" dirty="0"/>
              <a:t>A lot of APIs only handle pointers, which exclude exotic storage</a:t>
            </a:r>
          </a:p>
          <a:p>
            <a:endParaRPr lang="en-US" dirty="0"/>
          </a:p>
        </p:txBody>
      </p:sp>
      <p:pic>
        <p:nvPicPr>
          <p:cNvPr id="5" name="Picture 4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BF2B726B-CFC3-4A2D-A935-C1962415B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964" y="533400"/>
            <a:ext cx="1390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54623A-EA79-4D12-9EDF-207DA38B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Better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07F1D-8CE9-41E7-98D8-E3E7722C0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1827212" y="1600200"/>
            <a:ext cx="8534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iostream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int 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()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using namespace std::literals;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</a:rPr>
              <a:t>안녕하세요 👋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sv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std::text::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prints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</a:rPr>
              <a:t>안녕하세요 👋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 a capable console</a:t>
            </a:r>
            <a:b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cout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return </a:t>
            </a:r>
            <a:r>
              <a:rPr lang="en-US" altLang="ko-KR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50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304800"/>
            <a:ext cx="10896600" cy="1371600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latin typeface="+mn-lt"/>
                <a:ea typeface="Fira Code" panose="020B0509050000020004" pitchFamily="49" charset="0"/>
              </a:rPr>
              <a:t>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a Container Adaptor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753598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Container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99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really bites the dust.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wstring_c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onvert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needed to be pulled</a:t>
            </a:r>
          </a:p>
          <a:p>
            <a:pPr lvl="1"/>
            <a:r>
              <a:rPr lang="en-US" dirty="0"/>
              <a:t>Caused great harm to performance;</a:t>
            </a:r>
          </a:p>
          <a:p>
            <a:pPr lvl="1"/>
            <a:r>
              <a:rPr lang="en-US" dirty="0"/>
              <a:t>poorly implemented (thanks,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locale</a:t>
            </a:r>
            <a:r>
              <a:rPr lang="en-US" dirty="0"/>
              <a:t>!)</a:t>
            </a:r>
          </a:p>
          <a:p>
            <a:pPr lvl="1"/>
            <a:endParaRPr lang="en-US" dirty="0"/>
          </a:p>
          <a:p>
            <a:r>
              <a:rPr lang="en-US" dirty="0"/>
              <a:t>Generally,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codecvt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/ facets are terrible</a:t>
            </a:r>
          </a:p>
          <a:p>
            <a:pPr lvl="1"/>
            <a:r>
              <a:rPr lang="en-US" dirty="0"/>
              <a:t>Virtual interfaces</a:t>
            </a:r>
          </a:p>
          <a:p>
            <a:pPr lvl="1"/>
            <a:r>
              <a:rPr lang="en-US" dirty="0"/>
              <a:t>No data polymorphism or data type extensions</a:t>
            </a: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0F3A-CB80-4EDB-92F7-8B2767CC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Similarly; 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CEB4-7FD6-4609-89F9-A33DB2911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905998" cy="41910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Range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71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aliases, as usual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4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80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A921-556E-4A74-A934-F5A9B436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Container/View Adaptors?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B1DB-7BAD-4C2D-96A6-85BE507F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Flexible</a:t>
            </a:r>
          </a:p>
          <a:p>
            <a:pPr lvl="1"/>
            <a:r>
              <a:rPr lang="en-US" dirty="0"/>
              <a:t>Expects a </a:t>
            </a:r>
            <a:r>
              <a:rPr lang="en-US" i="1" dirty="0" err="1"/>
              <a:t>SequenceContainer</a:t>
            </a:r>
            <a:endParaRPr lang="en-US" i="1" dirty="0"/>
          </a:p>
          <a:p>
            <a:pPr lvl="1"/>
            <a:r>
              <a:rPr lang="en-US" dirty="0"/>
              <a:t>Works with 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deque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/>
              <a:t>llvm</a:t>
            </a:r>
            <a:r>
              <a:rPr lang="en-US" dirty="0"/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SmallVector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__</a:t>
            </a:r>
            <a:r>
              <a:rPr lang="en-US" dirty="0" err="1"/>
              <a:t>gnu_cxx</a:t>
            </a:r>
            <a:r>
              <a:rPr lang="en-US" dirty="0"/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rope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gap_buffer</a:t>
            </a:r>
            <a:r>
              <a:rPr lang="en-US" dirty="0"/>
              <a:t>, …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Cannot afford to reinvent everyone’s API with a new string type!</a:t>
            </a:r>
          </a:p>
          <a:p>
            <a:pPr lvl="1"/>
            <a:r>
              <a:rPr lang="en-US" dirty="0"/>
              <a:t>ICU does it with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UnicodeString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Not at all fun</a:t>
            </a:r>
          </a:p>
        </p:txBody>
      </p:sp>
    </p:spTree>
    <p:extLst>
      <p:ext uri="{BB962C8B-B14F-4D97-AF65-F5344CB8AC3E}">
        <p14:creationId xmlns:p14="http://schemas.microsoft.com/office/powerpoint/2010/main" val="3305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0820400" cy="4191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manually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8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 (for the user)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1201400" cy="47244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my_u8text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 my_u8text deffo_utf8(std::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(totes_utf8));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better :D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return 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(deffo_utf8.base());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1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beast = boost::beast;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http = beast::http;  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&lt;boost/beast/http.hpp&gt;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boost::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/tcp.hpp&gt;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resolver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: public std::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enable_shared_from_this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request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req_;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response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&gt;&gt; res_;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on_connect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endpoint_type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on_resolve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results);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20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if 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log_fail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u8"read failed");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return;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bytes(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res_body_.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continued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98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from previous slide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std::ranges::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output(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back_inserter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_)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encoding_scheme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endian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::big&gt;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transcode from bytes, into unbounded output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(bytes, output,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clog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 &lt;&lt;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950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2BBACBD-F3A0-4C2A-AB6B-9564843B0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488" y="-304800"/>
            <a:ext cx="12915900" cy="8610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09E7-3AC1-476B-912F-B211402E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this dream in mind…</a:t>
            </a:r>
          </a:p>
        </p:txBody>
      </p:sp>
    </p:spTree>
    <p:extLst>
      <p:ext uri="{BB962C8B-B14F-4D97-AF65-F5344CB8AC3E}">
        <p14:creationId xmlns:p14="http://schemas.microsoft.com/office/powerpoint/2010/main" val="13303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-1695342"/>
            <a:ext cx="12870402" cy="104305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text conversion hard?</a:t>
            </a:r>
          </a:p>
        </p:txBody>
      </p:sp>
    </p:spTree>
    <p:extLst>
      <p:ext uri="{BB962C8B-B14F-4D97-AF65-F5344CB8AC3E}">
        <p14:creationId xmlns:p14="http://schemas.microsoft.com/office/powerpoint/2010/main" val="16721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that is standing in the dirt&#10;&#10;Description automatically generated">
            <a:extLst>
              <a:ext uri="{FF2B5EF4-FFF2-40B4-BE49-F238E27FC236}">
                <a16:creationId xmlns:a16="http://schemas.microsoft.com/office/drawing/2014/main" id="{D3470964-99C1-4C24-ABED-6C46BD29A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" y="-595442"/>
            <a:ext cx="12074524" cy="8048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1A36E4-1AFE-4F3D-ABE5-FCF83FF1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86E59-2598-4083-8B76-1A37E8A7D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Or: “How do we get from here to there?”</a:t>
            </a:r>
          </a:p>
        </p:txBody>
      </p:sp>
    </p:spTree>
    <p:extLst>
      <p:ext uri="{BB962C8B-B14F-4D97-AF65-F5344CB8AC3E}">
        <p14:creationId xmlns:p14="http://schemas.microsoft.com/office/powerpoint/2010/main" val="29686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80D77-BFA7-44A8-8E7D-E14B68FB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Foundation: Encoding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C6305-F035-4638-B665-A8D2FF2A2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is a concept that a class type can satisfy</a:t>
            </a:r>
          </a:p>
          <a:p>
            <a:pPr lvl="1"/>
            <a:r>
              <a:rPr lang="en-US" dirty="0"/>
              <a:t>It has some required (and optional) operations</a:t>
            </a:r>
          </a:p>
          <a:p>
            <a:pPr lvl="1"/>
            <a:endParaRPr lang="en-US" dirty="0"/>
          </a:p>
          <a:p>
            <a:r>
              <a:rPr lang="en-US" dirty="0"/>
              <a:t>Serves as the foundational building block</a:t>
            </a:r>
          </a:p>
          <a:p>
            <a:pPr lvl="1"/>
            <a:r>
              <a:rPr lang="en-US" dirty="0"/>
              <a:t>Encodes and decodes one code point at a time</a:t>
            </a:r>
          </a:p>
          <a:p>
            <a:pPr lvl="1"/>
            <a:r>
              <a:rPr lang="en-US" dirty="0"/>
              <a:t>Member types and static member variables to dictate some useful defaults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enum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class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ok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0x00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invalid_sequence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0x01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insufficient_output_space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73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Result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  <a:p>
            <a:pPr marL="0" indent="0">
              <a:buNone/>
            </a:pP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600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127E-CA25-4B0F-8439-C154B60E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Error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30DB-C1E9-441A-B212-14214C4A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7379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28600"/>
            <a:ext cx="9601200" cy="1143000"/>
          </a:xfrm>
        </p:spPr>
        <p:txBody>
          <a:bodyPr/>
          <a:lstStyle/>
          <a:p>
            <a:r>
              <a:rPr lang="en-US" dirty="0"/>
              <a:t>(Gory details for the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1371600"/>
            <a:ext cx="119634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 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40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812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565A-B9D0-4A81-943B-4DA19D61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E0F3F-3612-4BAD-A458-1C080FF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units that can be composed to create one meaningful point of information</a:t>
            </a:r>
          </a:p>
          <a:p>
            <a:pPr lvl="1"/>
            <a:r>
              <a:rPr lang="en-US" dirty="0"/>
              <a:t>Can take 1 to N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dirty="0" err="1"/>
              <a:t>s</a:t>
            </a:r>
            <a:r>
              <a:rPr lang="en-US" dirty="0"/>
              <a:t> to make a single meaningful point of information</a:t>
            </a:r>
          </a:p>
          <a:p>
            <a:pPr lvl="1"/>
            <a:r>
              <a:rPr lang="en-US" dirty="0"/>
              <a:t>UTF8: 1-4 code units, 1-4 bytes</a:t>
            </a:r>
          </a:p>
          <a:p>
            <a:pPr lvl="1"/>
            <a:r>
              <a:rPr lang="en-US" dirty="0"/>
              <a:t>UTF16: 1-2 code units, 2-4 bytes</a:t>
            </a:r>
          </a:p>
          <a:p>
            <a:pPr lvl="1"/>
            <a:r>
              <a:rPr lang="en-US" dirty="0"/>
              <a:t>UTF32: 1 code unit, 4 bytes</a:t>
            </a:r>
          </a:p>
          <a:p>
            <a:pPr lvl="1"/>
            <a:r>
              <a:rPr lang="en-US" dirty="0"/>
              <a:t>ASCII: 1 code unit, 1 byte</a:t>
            </a:r>
          </a:p>
        </p:txBody>
      </p:sp>
    </p:spTree>
    <p:extLst>
      <p:ext uri="{BB962C8B-B14F-4D97-AF65-F5344CB8AC3E}">
        <p14:creationId xmlns:p14="http://schemas.microsoft.com/office/powerpoint/2010/main" val="37064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C257-17ED-473E-872D-DC91F0E5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9099-57A9-4A8C-9B52-DBCA5B954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indivisible unit representing an unambiguous bit of information</a:t>
            </a:r>
          </a:p>
          <a:p>
            <a:pPr lvl="1"/>
            <a:r>
              <a:rPr lang="en-US" dirty="0"/>
              <a:t>Can represent every single indivisible unit of information in the character repertoire</a:t>
            </a:r>
          </a:p>
          <a:p>
            <a:pPr lvl="1"/>
            <a:r>
              <a:rPr lang="en-US" dirty="0"/>
              <a:t>Gb18030, UTF8, UTF16, UTF32: produce 1 code point</a:t>
            </a:r>
          </a:p>
          <a:p>
            <a:pPr lvl="1"/>
            <a:r>
              <a:rPr lang="en-US" dirty="0"/>
              <a:t>ASCII: produces 1 code point (!!)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Generally, represented as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A32E-F8E1-41AF-B4FE-1D1C41AE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Conflating Locale + Encoding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194C-1B79-4C3D-926B-45B5C4A15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799"/>
            <a:ext cx="9601200" cy="4495801"/>
          </a:xfrm>
        </p:spPr>
        <p:txBody>
          <a:bodyPr>
            <a:normAutofit/>
          </a:bodyPr>
          <a:lstStyle/>
          <a:p>
            <a:r>
              <a:rPr lang="en-US" dirty="0"/>
              <a:t>Save a non-ASCII file in Germany, ship it to Japan</a:t>
            </a:r>
          </a:p>
          <a:p>
            <a:pPr lvl="1"/>
            <a:r>
              <a:rPr lang="en-US" dirty="0"/>
              <a:t>Cry bitter tears when the bug reports roll in</a:t>
            </a:r>
          </a:p>
          <a:p>
            <a:pPr lvl="1"/>
            <a:endParaRPr lang="en-US" dirty="0"/>
          </a:p>
          <a:p>
            <a:r>
              <a:rPr lang="en-US" dirty="0"/>
              <a:t>Use /utf8 in MSVC</a:t>
            </a:r>
          </a:p>
          <a:p>
            <a:pPr lvl="1"/>
            <a:r>
              <a:rPr lang="en-US" dirty="0"/>
              <a:t>Forget to save your file as UTF8 in the editor, cry bitter tears</a:t>
            </a:r>
          </a:p>
          <a:p>
            <a:pPr lvl="1"/>
            <a:endParaRPr lang="en-US" dirty="0"/>
          </a:p>
          <a:p>
            <a:r>
              <a:rPr lang="en-US" dirty="0"/>
              <a:t>Ship code to platform you don’t own</a:t>
            </a:r>
          </a:p>
          <a:p>
            <a:pPr lvl="1"/>
            <a:r>
              <a:rPr lang="en-US" dirty="0"/>
              <a:t>Locale is different: wonder why no bug 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12183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A846-83FA-42E2-AF19-55B1FDE5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FD69-1BFF-4BB9-A606-BAA3F8B9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is used for stateful encodings</a:t>
            </a:r>
          </a:p>
          <a:p>
            <a:pPr lvl="1"/>
            <a:r>
              <a:rPr lang="en-US" dirty="0"/>
              <a:t>E.g., ISO-2022 JP</a:t>
            </a:r>
          </a:p>
          <a:p>
            <a:pPr lvl="1"/>
            <a:r>
              <a:rPr lang="en-US" dirty="0"/>
              <a:t>Can encode “shift states” or “modes” that change how later characters are processed</a:t>
            </a:r>
          </a:p>
          <a:p>
            <a:pPr lvl="1"/>
            <a:endParaRPr lang="en-US" dirty="0"/>
          </a:p>
          <a:p>
            <a:r>
              <a:rPr lang="en-US" dirty="0"/>
              <a:t>Trifecta of Unicode Encodings are not stateful</a:t>
            </a:r>
          </a:p>
          <a:p>
            <a:pPr lvl="1"/>
            <a:r>
              <a:rPr lang="en-US" dirty="0"/>
              <a:t>So they are just an empty struct</a:t>
            </a:r>
          </a:p>
        </p:txBody>
      </p:sp>
    </p:spTree>
    <p:extLst>
      <p:ext uri="{BB962C8B-B14F-4D97-AF65-F5344CB8AC3E}">
        <p14:creationId xmlns:p14="http://schemas.microsoft.com/office/powerpoint/2010/main" val="5434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5187-CD79-4B74-BC30-E19E1FA7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dirty="0"/>
              <a:t>, </a:t>
            </a:r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6E54-EB61-43AC-8E25-74F92FFF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functions which take in an input range, an output range, the current state, and an error handler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Computes exactly one – and only one – indivisible unit of information:</a:t>
            </a:r>
          </a:p>
          <a:p>
            <a:pPr lvl="1"/>
            <a:r>
              <a:rPr lang="en-US" dirty="0"/>
              <a:t>multiple code units ➡️ one code point;</a:t>
            </a:r>
          </a:p>
          <a:p>
            <a:pPr lvl="1"/>
            <a:r>
              <a:rPr lang="en-US" dirty="0"/>
              <a:t>one code point ➡️ multiple code units;</a:t>
            </a:r>
          </a:p>
          <a:p>
            <a:pPr lvl="1"/>
            <a:r>
              <a:rPr lang="en-US" dirty="0"/>
              <a:t>modify state + one of the above;</a:t>
            </a:r>
          </a:p>
          <a:p>
            <a:pPr lvl="1"/>
            <a:r>
              <a:rPr lang="en-US" dirty="0"/>
              <a:t>or, output error</a:t>
            </a:r>
          </a:p>
        </p:txBody>
      </p:sp>
    </p:spTree>
    <p:extLst>
      <p:ext uri="{BB962C8B-B14F-4D97-AF65-F5344CB8AC3E}">
        <p14:creationId xmlns:p14="http://schemas.microsoft.com/office/powerpoint/2010/main" val="15163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Uh… “output range”?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abstraction for handling sized output: safe!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CC5759-36CD-4990-921E-4CA67B22521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</a:t>
            </a:r>
            <a:r>
              <a:rPr lang="en-US" sz="2400" dirty="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(output),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does not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2522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for it with an unbounded 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5349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[[dangerous]] Need more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“I’m smarter than you”, UB error handler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Fira Code" panose="020B0509050000020004" pitchFamily="49" charset="0"/>
                <a:ea typeface="Fira Code" panose="020B0509050000020004" pitchFamily="49" charset="0"/>
              </a:rPr>
              <a:t>assume_valid_handler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 and explode code</a:t>
            </a:r>
          </a:p>
        </p:txBody>
      </p:sp>
    </p:spTree>
    <p:extLst>
      <p:ext uri="{BB962C8B-B14F-4D97-AF65-F5344CB8AC3E}">
        <p14:creationId xmlns:p14="http://schemas.microsoft.com/office/powerpoint/2010/main" val="34259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Communicates whether transformation is lossy</a:t>
            </a:r>
          </a:p>
          <a:p>
            <a:pPr lvl="1"/>
            <a:r>
              <a:rPr lang="en-US" dirty="0"/>
              <a:t>marks a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</a:t>
            </a:r>
            <a:r>
              <a:rPr lang="en-US" dirty="0"/>
              <a:t> operation as being fundamentally lossy</a:t>
            </a:r>
          </a:p>
          <a:p>
            <a:pPr lvl="1"/>
            <a:r>
              <a:rPr lang="en-US" dirty="0"/>
              <a:t>Injective: one-to-one mapping that preserves distinctness</a:t>
            </a:r>
          </a:p>
          <a:p>
            <a:pPr lvl="1"/>
            <a:endParaRPr lang="en-US" dirty="0"/>
          </a:p>
          <a:p>
            <a:r>
              <a:rPr lang="en-US" dirty="0"/>
              <a:t>Solves ASCII problem:</a:t>
            </a:r>
          </a:p>
          <a:p>
            <a:pPr lvl="1"/>
            <a:r>
              <a:rPr lang="en-US" dirty="0"/>
              <a:t>ascii has only 1 code unit, 1 code point</a:t>
            </a:r>
          </a:p>
          <a:p>
            <a:pPr lvl="1"/>
            <a:r>
              <a:rPr lang="en-US" dirty="0"/>
              <a:t>cannot represent more than 7 bits of information</a:t>
            </a:r>
          </a:p>
          <a:p>
            <a:pPr lvl="1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 </a:t>
            </a:r>
            <a:r>
              <a:rPr lang="en-US" dirty="0"/>
              <a:t>– cannot be represented!</a:t>
            </a:r>
          </a:p>
        </p:txBody>
      </p:sp>
    </p:spTree>
    <p:extLst>
      <p:ext uri="{BB962C8B-B14F-4D97-AF65-F5344CB8AC3E}">
        <p14:creationId xmlns:p14="http://schemas.microsoft.com/office/powerpoint/2010/main" val="6480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used directly in low-level encoding object interface</a:t>
            </a:r>
          </a:p>
          <a:p>
            <a:pPr lvl="1"/>
            <a:r>
              <a:rPr lang="en-US" dirty="0"/>
              <a:t>Used to require error handler for any lossy conversions</a:t>
            </a:r>
          </a:p>
          <a:p>
            <a:pPr lvl="1"/>
            <a:endParaRPr lang="en-US" dirty="0"/>
          </a:p>
          <a:p>
            <a:r>
              <a:rPr lang="en-US" sz="2400" dirty="0" err="1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static_assert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failure when:</a:t>
            </a:r>
          </a:p>
          <a:p>
            <a:pPr lvl="1"/>
            <a:r>
              <a:rPr lang="en-US" dirty="0"/>
              <a:t>encoding/decoding not injective;</a:t>
            </a:r>
          </a:p>
          <a:p>
            <a:pPr lvl="1"/>
            <a:r>
              <a:rPr lang="en-US" dirty="0"/>
              <a:t>code point types of encodings are convertible to one another;</a:t>
            </a:r>
          </a:p>
          <a:p>
            <a:pPr lvl="1"/>
            <a:r>
              <a:rPr lang="en-US" dirty="0"/>
              <a:t>or, encoding/decoding is injective one way, but not another.</a:t>
            </a:r>
          </a:p>
        </p:txBody>
      </p:sp>
    </p:spTree>
    <p:extLst>
      <p:ext uri="{BB962C8B-B14F-4D97-AF65-F5344CB8AC3E}">
        <p14:creationId xmlns:p14="http://schemas.microsoft.com/office/powerpoint/2010/main" val="33968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Injective properties: safety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7D572-99FF-47A0-83F1-E61563A1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Narrowing is generally evil and causes (subtle) bugs</a:t>
            </a:r>
          </a:p>
          <a:p>
            <a:pPr lvl="1"/>
            <a:r>
              <a:rPr lang="en-US" dirty="0"/>
              <a:t>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</a:t>
            </a:r>
            <a:r>
              <a:rPr lang="en-US" dirty="0"/>
              <a:t>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uint32_t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int16_t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985497" y="3201412"/>
            <a:ext cx="102143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ASCII -&gt; Unicode, fine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Unicode -&gt; ASCII, not fine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false_type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82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133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Error: this is a lossy conversion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14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the Encoding?”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</a:p>
          <a:p>
            <a:pPr lvl="1"/>
            <a:r>
              <a:rPr lang="en-US" dirty="0"/>
              <a:t>whatever system feels like!</a:t>
            </a:r>
          </a:p>
          <a:p>
            <a:pPr lvl="1"/>
            <a:r>
              <a:rPr lang="en-US" dirty="0"/>
              <a:t>LANG, </a:t>
            </a:r>
            <a:r>
              <a:rPr lang="en-US" dirty="0" err="1"/>
              <a:t>setlocale</a:t>
            </a:r>
            <a:r>
              <a:rPr lang="en-US" dirty="0"/>
              <a:t>, Active Code Page, computer location, …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 UTF16 Windows/IBM, UTF32 not-Windows…</a:t>
            </a:r>
          </a:p>
          <a:p>
            <a:pPr lvl="1"/>
            <a:r>
              <a:rPr lang="en-US" dirty="0"/>
              <a:t> … maybe! UTF32 for IBM platforms at 64-bit, UTF16 otherwise.</a:t>
            </a:r>
          </a:p>
          <a:p>
            <a:pPr lvl="1"/>
            <a:r>
              <a:rPr lang="en-US" dirty="0"/>
              <a:t> … exception for Chinese locales, where it’s some flavor of Big5 or GBK or something!</a:t>
            </a:r>
          </a:p>
        </p:txBody>
      </p:sp>
    </p:spTree>
    <p:extLst>
      <p:ext uri="{BB962C8B-B14F-4D97-AF65-F5344CB8AC3E}">
        <p14:creationId xmlns:p14="http://schemas.microsoft.com/office/powerpoint/2010/main" val="3099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Narrow? Be </a:t>
            </a:r>
            <a:r>
              <a:rPr lang="en-US" b="1" i="1" dirty="0"/>
              <a:t>Explicit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9DF0-D983-48AD-A5A8-14ABCB79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2" y="1905000"/>
            <a:ext cx="96012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ascii_emoji2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ascii_emoji3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replacement_handler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… Well, I mean, you asked for it!</a:t>
            </a:r>
          </a:p>
        </p:txBody>
      </p:sp>
    </p:spTree>
    <p:extLst>
      <p:ext uri="{BB962C8B-B14F-4D97-AF65-F5344CB8AC3E}">
        <p14:creationId xmlns:p14="http://schemas.microsoft.com/office/powerpoint/2010/main" val="997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6E4-BCC0-42FC-83F5-90CABA1C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4907-3AE1-4E02-A943-553052F8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7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dark sky&#10;&#10;Description automatically generated">
            <a:extLst>
              <a:ext uri="{FF2B5EF4-FFF2-40B4-BE49-F238E27FC236}">
                <a16:creationId xmlns:a16="http://schemas.microsoft.com/office/drawing/2014/main" id="{36329BD6-8478-4A0C-AE65-C13EA58A2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6200"/>
            <a:ext cx="12188826" cy="18281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6B574-398B-4D5A-85F4-5BCA1DCD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C71E-8892-44A2-A971-E50D35C91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simple encoding objects enable?</a:t>
            </a:r>
          </a:p>
        </p:txBody>
      </p:sp>
    </p:spTree>
    <p:extLst>
      <p:ext uri="{BB962C8B-B14F-4D97-AF65-F5344CB8AC3E}">
        <p14:creationId xmlns:p14="http://schemas.microsoft.com/office/powerpoint/2010/main" val="17581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Need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is correctness.</a:t>
            </a:r>
          </a:p>
          <a:p>
            <a:pPr lvl="1"/>
            <a:r>
              <a:rPr lang="en-US" dirty="0"/>
              <a:t>No way around it.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3-speed approach</a:t>
            </a:r>
          </a:p>
          <a:p>
            <a:pPr lvl="1"/>
            <a:r>
              <a:rPr lang="en-US" dirty="0"/>
              <a:t>Slowest Path (round-trip transcoding, lazy)</a:t>
            </a:r>
          </a:p>
          <a:p>
            <a:pPr lvl="1"/>
            <a:r>
              <a:rPr lang="en-US" dirty="0"/>
              <a:t>Faster Path (direct transcoding, no round-tripping, lazy)</a:t>
            </a:r>
          </a:p>
          <a:p>
            <a:pPr lvl="1"/>
            <a:r>
              <a:rPr lang="en-US" dirty="0"/>
              <a:t>Fastest Path (bulk processing, eager consumption)</a:t>
            </a:r>
          </a:p>
        </p:txBody>
      </p:sp>
    </p:spTree>
    <p:extLst>
      <p:ext uri="{BB962C8B-B14F-4D97-AF65-F5344CB8AC3E}">
        <p14:creationId xmlns:p14="http://schemas.microsoft.com/office/powerpoint/2010/main" val="32264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09600"/>
          </a:xfrm>
        </p:spPr>
        <p:txBody>
          <a:bodyPr/>
          <a:lstStyle/>
          <a:p>
            <a:r>
              <a:rPr lang="en-US" dirty="0"/>
              <a:t>Slowest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2286000"/>
            <a:ext cx="3581401" cy="40386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Works for Everything™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disparate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SHIFT-JIS to GB18030 to EBCDIC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Roundtrips through Unicode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one codepoint at a time</a:t>
            </a:r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875961"/>
              </p:ext>
            </p:extLst>
          </p:nvPr>
        </p:nvGraphicFramePr>
        <p:xfrm>
          <a:off x="5180013" y="304800"/>
          <a:ext cx="61722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94CE0-51F6-4428-98E1-51C63D9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Explicit Encode, Decode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5A832-CCC3-4865-A294-ED32E85E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Roundtrip from encoding to decoding through common code point</a:t>
            </a:r>
          </a:p>
          <a:p>
            <a:pPr lvl="1"/>
            <a:r>
              <a:rPr lang="en-US" dirty="0"/>
              <a:t>One-by-one encoding and checking</a:t>
            </a:r>
          </a:p>
          <a:p>
            <a:pPr lvl="1"/>
            <a:r>
              <a:rPr lang="en-US" dirty="0"/>
              <a:t>Safe, scalable</a:t>
            </a:r>
          </a:p>
          <a:p>
            <a:pPr lvl="1"/>
            <a:endParaRPr lang="en-US" dirty="0"/>
          </a:p>
          <a:p>
            <a:r>
              <a:rPr lang="en-US" dirty="0"/>
              <a:t>Uses range types, like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Take advantage of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allowing begin/end to be different</a:t>
            </a:r>
          </a:p>
          <a:p>
            <a:pPr lvl="1"/>
            <a:r>
              <a:rPr lang="en-US" dirty="0"/>
              <a:t>Reduces problem of layering iterators</a:t>
            </a:r>
          </a:p>
        </p:txBody>
      </p:sp>
    </p:spTree>
    <p:extLst>
      <p:ext uri="{BB962C8B-B14F-4D97-AF65-F5344CB8AC3E}">
        <p14:creationId xmlns:p14="http://schemas.microsoft.com/office/powerpoint/2010/main" val="2606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D8A4-3D2E-42CA-88BA-729930DD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lazy </a:t>
            </a:r>
            <a:r>
              <a:rPr lang="en-US" sz="4000" dirty="0" err="1"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44FE-0AA0-42BE-8761-07ACAF51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0972800" cy="4191000"/>
          </a:xfrm>
        </p:spPr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_view </a:t>
            </a:r>
            <a:r>
              <a:rPr lang="en-US" dirty="0">
                <a:ea typeface="Fira Code" panose="020B0509050000020004" pitchFamily="49" charset="0"/>
              </a:rPr>
              <a:t>wraps a wrap a range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takes encoding objects as template parameters (From, To)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Always round-trip converts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E90966-D3E5-4248-8A1D-289FF67C3A6C}"/>
              </a:ext>
            </a:extLst>
          </p:cNvPr>
          <p:cNvSpPr/>
          <p:nvPr/>
        </p:nvSpPr>
        <p:spPr>
          <a:xfrm>
            <a:off x="531812" y="3429000"/>
            <a:ext cx="1112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lazy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ja-JP" alt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こんばんわ。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74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A87F-A6DF-4349-A9BC-A330AEC0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Slowest: a code Snapshot</a:t>
            </a:r>
            <a:r>
              <a:rPr lang="en-US" dirty="0"/>
              <a:t> 🐢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7D5911-110A-4459-8FF1-E60E0C98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00" b="35000"/>
          <a:stretch/>
        </p:blipFill>
        <p:spPr>
          <a:xfrm>
            <a:off x="1277956" y="3048000"/>
            <a:ext cx="9632912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86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533400"/>
          </a:xfrm>
        </p:spPr>
        <p:txBody>
          <a:bodyPr/>
          <a:lstStyle/>
          <a:p>
            <a:r>
              <a:rPr lang="en-US" dirty="0"/>
              <a:t>Faster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03212" y="1905000"/>
            <a:ext cx="3810001" cy="4648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encodings where we know there are fast conversion (UTF8 </a:t>
            </a:r>
            <a:r>
              <a:rPr lang="en-US" sz="2000" dirty="0">
                <a:ea typeface="Fira Code" panose="020B0509050000020004" pitchFamily="49" charset="0"/>
              </a:rPr>
              <a:t>🔄</a:t>
            </a:r>
            <a:r>
              <a:rPr lang="en-US" sz="2000" dirty="0">
                <a:sym typeface="Wingdings" panose="05000000000000000000" pitchFamily="2" charset="2"/>
              </a:rPr>
              <a:t> UTF</a:t>
            </a:r>
            <a:r>
              <a:rPr lang="en-US" sz="2000" dirty="0"/>
              <a:t>32, UTF16 </a:t>
            </a:r>
            <a:r>
              <a:rPr lang="en-US" sz="2000" dirty="0">
                <a:ea typeface="Fira Code" panose="020B0509050000020004" pitchFamily="49" charset="0"/>
              </a:rPr>
              <a:t>🔄 </a:t>
            </a:r>
            <a:r>
              <a:rPr lang="en-US" sz="2000" dirty="0">
                <a:ea typeface="Fira Code" panose="020B0509050000020004" pitchFamily="49" charset="0"/>
                <a:sym typeface="Wingdings" panose="05000000000000000000" pitchFamily="2" charset="2"/>
              </a:rPr>
              <a:t>UTF</a:t>
            </a:r>
            <a:r>
              <a:rPr lang="en-US" sz="2000" dirty="0">
                <a:sym typeface="Wingdings" panose="05000000000000000000" pitchFamily="2" charset="2"/>
              </a:rPr>
              <a:t>32, etc.)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directly without necessarily going to an intermediate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at a time conversion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042995"/>
              </p:ext>
            </p:extLst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85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27432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ADL function a user writes to hook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Allows users to override standard roundtrip behavior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Faster, but not fastest: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a one-by-one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expects one individual unit of information to be consumed</a:t>
            </a:r>
          </a:p>
        </p:txBody>
      </p:sp>
    </p:spTree>
    <p:extLst>
      <p:ext uri="{BB962C8B-B14F-4D97-AF65-F5344CB8AC3E}">
        <p14:creationId xmlns:p14="http://schemas.microsoft.com/office/powerpoint/2010/main" val="3681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“Well we have Unicode Literals!”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Nope: beholden to macros.</a:t>
            </a: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__STD_C_UTF16__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__STD_C_UTF32__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Fixed in C++20 (p1041 – </a:t>
            </a:r>
            <a:r>
              <a:rPr lang="en-US" i="1" dirty="0">
                <a:ea typeface="Fira Code" panose="020B0509050000020004" pitchFamily="49" charset="0"/>
              </a:rPr>
              <a:t>Make char16/32_t UTF16/32_t</a:t>
            </a:r>
            <a:r>
              <a:rPr lang="en-US" dirty="0"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thanks,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562D7-71EC-4574-B32A-377EDDE82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12" y="5693569"/>
            <a:ext cx="960669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just… decode!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(input, output,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282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16764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Write one for UTF16 🔄 UTF8, or GB 🔄 GB18030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Important: code still looks the same from before!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3733800"/>
            <a:ext cx="11277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u8“🐶 woof!”;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wish!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12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85800"/>
          </a:xfrm>
        </p:spPr>
        <p:txBody>
          <a:bodyPr/>
          <a:lstStyle/>
          <a:p>
            <a:r>
              <a:rPr lang="en-US" dirty="0"/>
              <a:t>Fastest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1981200"/>
            <a:ext cx="3581401" cy="457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transcode converts directly without necessarily going to a code point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conversion (SIMD,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done on </a:t>
            </a:r>
            <a:r>
              <a:rPr lang="en-US" sz="2000" dirty="0">
                <a:ea typeface="Fira Code" panose="020B0509050000020004" pitchFamily="49" charset="0"/>
              </a:rPr>
              <a:t>ContiguousRange</a:t>
            </a:r>
            <a:r>
              <a:rPr lang="en-US" sz="2000" dirty="0"/>
              <a:t>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78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eager function 🏎️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122AB3-A107-4673-87D9-6FF5BA2E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1049000" cy="4191000"/>
          </a:xfrm>
        </p:spPr>
        <p:txBody>
          <a:bodyPr/>
          <a:lstStyle/>
          <a:p>
            <a:r>
              <a:rPr lang="en-US" dirty="0"/>
              <a:t>Absolute fastest path</a:t>
            </a:r>
          </a:p>
          <a:p>
            <a:pPr lvl="1"/>
            <a:r>
              <a:rPr lang="en-US" dirty="0"/>
              <a:t>Free functions: encode, decode, transcode</a:t>
            </a:r>
          </a:p>
          <a:p>
            <a:pPr lvl="1"/>
            <a:r>
              <a:rPr lang="en-US" dirty="0"/>
              <a:t>convert </a:t>
            </a:r>
            <a:r>
              <a:rPr lang="en-US" b="1" i="1" dirty="0"/>
              <a:t>as much as possible </a:t>
            </a:r>
            <a:r>
              <a:rPr lang="en-US" dirty="0"/>
              <a:t>– not restricted to “one code point at a time”</a:t>
            </a:r>
            <a:endParaRPr lang="en-US" b="1" i="1" dirty="0"/>
          </a:p>
          <a:p>
            <a:pPr marL="279082" lvl="1" indent="0">
              <a:buNone/>
            </a:pPr>
            <a:endParaRPr lang="en-US" b="1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3D758-1666-4E63-981E-95A1389B5A24}"/>
              </a:ext>
            </a:extLst>
          </p:cNvPr>
          <p:cNvSpPr/>
          <p:nvPr/>
        </p:nvSpPr>
        <p:spPr>
          <a:xfrm>
            <a:off x="1271488" y="3810000"/>
            <a:ext cx="9867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my_string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3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3C37-8BF0-4AA0-856C-F8216E3D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45D9-4983-4E6C-B3E6-0226DA359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/>
              <a:t>People outside the standard will have encodings and encoding conversion pairs they care about</a:t>
            </a:r>
          </a:p>
          <a:p>
            <a:pPr lvl="1"/>
            <a:r>
              <a:rPr lang="en-US" dirty="0"/>
              <a:t>Takes pressure of implementers to have to provide amazing </a:t>
            </a:r>
            <a:r>
              <a:rPr lang="en-US" dirty="0" err="1"/>
              <a:t>QoI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Substitute in proprietary conversions for the 90% cases already optimized for</a:t>
            </a:r>
          </a:p>
          <a:p>
            <a:pPr lvl="1"/>
            <a:r>
              <a:rPr lang="en-US" dirty="0"/>
              <a:t>The rest will still work through the “Faster” and “Slower” paths</a:t>
            </a:r>
          </a:p>
        </p:txBody>
      </p:sp>
    </p:spTree>
    <p:extLst>
      <p:ext uri="{BB962C8B-B14F-4D97-AF65-F5344CB8AC3E}">
        <p14:creationId xmlns:p14="http://schemas.microsoft.com/office/powerpoint/2010/main" val="17313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F0E-0311-4EA7-B24B-0C61C0EA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Fastest: 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text_[</a:t>
            </a:r>
            <a:r>
              <a:rPr lang="en-US" sz="3600" dirty="0" err="1">
                <a:latin typeface="Fira Code" panose="020B0509050000020004" pitchFamily="49" charset="0"/>
                <a:ea typeface="Fira Code" panose="020B0509050000020004" pitchFamily="49" charset="0"/>
              </a:rPr>
              <a:t>en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/de/trans]code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98490-D088-497C-B491-AEBBE776CAA0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text_transcode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ptrdiff_t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result =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UtfUtils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SseConvert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if (result ==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10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01D5-AC0E-4A22-B815-817D32A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Path: In your Hands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9EB2-EC19-46D6-B6BA-6B338116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https://github.com/BobSteagall/utf_utils</a:t>
            </a:r>
            <a:br>
              <a:rPr lang="en-US" dirty="0"/>
            </a:br>
            <a:r>
              <a:rPr lang="en-US" dirty="0">
                <a:hlinkClick r:id="rId3"/>
              </a:rPr>
              <a:t>https://www.youtube.com/watch?v=5FQ87-Ecb-A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1BF051-7241-4B4B-9052-2B5EE1D20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758381"/>
            <a:ext cx="5798079" cy="3261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3C7E4-95D9-4AC7-A53E-8A01D0E550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34" y="2758380"/>
            <a:ext cx="5798079" cy="32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red toy car on the road&#10;&#10;Description automatically generated">
            <a:extLst>
              <a:ext uri="{FF2B5EF4-FFF2-40B4-BE49-F238E27FC236}">
                <a16:creationId xmlns:a16="http://schemas.microsoft.com/office/drawing/2014/main" id="{7E55508F-F79E-4F66-A2E4-0004004577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588" y="-1428750"/>
            <a:ext cx="12954000" cy="9715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88AAFC-715D-4D04-952B-8FEA6E56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1C2FD-CA0D-4BF3-8ABA-98C1D11AF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2" y="4648200"/>
            <a:ext cx="9601199" cy="1752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This foundational work is needed in C++23 to enable non-experts to write ‘hello 🌎’.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 — </a:t>
            </a:r>
            <a:r>
              <a:rPr lang="en-US" i="1" dirty="0"/>
              <a:t>Tom </a:t>
            </a:r>
            <a:r>
              <a:rPr lang="en-US" i="1" dirty="0" err="1"/>
              <a:t>Honermann</a:t>
            </a:r>
            <a:br>
              <a:rPr lang="en-US" i="1" dirty="0"/>
            </a:br>
            <a:r>
              <a:rPr lang="en-US" i="1" dirty="0"/>
              <a:t>Chair, Study Group 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824AB-1DD1-464B-8A9B-3468126BB5AA}"/>
              </a:ext>
            </a:extLst>
          </p:cNvPr>
          <p:cNvSpPr/>
          <p:nvPr/>
        </p:nvSpPr>
        <p:spPr>
          <a:xfrm>
            <a:off x="1446212" y="4648200"/>
            <a:ext cx="76200" cy="76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26C24-BA08-44E7-99F6-526EBA6B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P1629 – Standard Text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ADF55-75BB-47E5-A796-15DB5649F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3886200"/>
          </a:xfrm>
        </p:spPr>
        <p:txBody>
          <a:bodyPr>
            <a:normAutofit/>
          </a:bodyPr>
          <a:lstStyle/>
          <a:p>
            <a:r>
              <a:rPr lang="en-US" dirty="0"/>
              <a:t>A way to get the typically digitally underserved, served</a:t>
            </a:r>
          </a:p>
          <a:p>
            <a:pPr lvl="1"/>
            <a:r>
              <a:rPr lang="en-US" dirty="0"/>
              <a:t>Making it simple to perform encoding conversions</a:t>
            </a:r>
          </a:p>
          <a:p>
            <a:pPr lvl="1"/>
            <a:endParaRPr lang="en-US" dirty="0"/>
          </a:p>
          <a:p>
            <a:r>
              <a:rPr lang="en-US" dirty="0"/>
              <a:t>P1629 needs an implementation</a:t>
            </a:r>
          </a:p>
          <a:p>
            <a:pPr lvl="1"/>
            <a:r>
              <a:rPr lang="en-US" dirty="0"/>
              <a:t>A lot of work</a:t>
            </a:r>
          </a:p>
          <a:p>
            <a:pPr lvl="1"/>
            <a:r>
              <a:rPr lang="en-US" dirty="0"/>
              <a:t>Current Feel of the Committee: “Library implementation or get out.”</a:t>
            </a:r>
          </a:p>
        </p:txBody>
      </p:sp>
    </p:spTree>
    <p:extLst>
      <p:ext uri="{BB962C8B-B14F-4D97-AF65-F5344CB8AC3E}">
        <p14:creationId xmlns:p14="http://schemas.microsoft.com/office/powerpoint/2010/main" val="27796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5947-2B54-464B-9577-8633C15C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Sponsorship Necessary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E6D0-04CF-4D92-8B8E-4FB0C912A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4876798" cy="4191000"/>
          </a:xfrm>
        </p:spPr>
        <p:txBody>
          <a:bodyPr/>
          <a:lstStyle/>
          <a:p>
            <a:r>
              <a:rPr lang="en-US" dirty="0"/>
              <a:t>Everyone complains about Text and Unicode support</a:t>
            </a:r>
          </a:p>
          <a:p>
            <a:pPr lvl="1"/>
            <a:r>
              <a:rPr lang="en-US" dirty="0"/>
              <a:t>Even if you cannot do the work, you can help fund it.</a:t>
            </a:r>
          </a:p>
          <a:p>
            <a:pPr lvl="1"/>
            <a:endParaRPr lang="en-US" dirty="0"/>
          </a:p>
          <a:p>
            <a:r>
              <a:rPr lang="en-US" dirty="0"/>
              <a:t>Goal: extended implementation by 2020</a:t>
            </a:r>
          </a:p>
          <a:p>
            <a:pPr lvl="1"/>
            <a:r>
              <a:rPr lang="en-US" dirty="0"/>
              <a:t>Early in the C++23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39A8D-8DA6-498F-B2DB-BADBE7E60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9" r="9650"/>
          <a:stretch/>
        </p:blipFill>
        <p:spPr>
          <a:xfrm>
            <a:off x="6704012" y="1632746"/>
            <a:ext cx="4267200" cy="45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A5-B28E-43A9-BD09-EB9F841F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“Okay, but C++ streams are—”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D152-647B-46AF-B8D8-979BB157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No.</a:t>
            </a:r>
          </a:p>
          <a:p>
            <a:pPr lvl="1"/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still horrible even with “multiple code units” allowed in streams!</a:t>
            </a:r>
          </a:p>
          <a:p>
            <a:pPr lvl="1"/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basic_filebuf</a:t>
            </a:r>
            <a:r>
              <a:rPr lang="en-US" dirty="0"/>
              <a:t> is restricted to 1:1 conversion for all in/output code units [</a:t>
            </a:r>
            <a:r>
              <a:rPr lang="en-US" dirty="0">
                <a:hlinkClick r:id="rId2"/>
              </a:rPr>
              <a:t>locale.codecvt.virtuals#3</a:t>
            </a:r>
            <a:r>
              <a:rPr lang="en-US" dirty="0"/>
              <a:t>]</a:t>
            </a:r>
            <a:endParaRPr lang="en-US" dirty="0">
              <a:ea typeface="Fira Code" panose="020B0509050000020004" pitchFamily="49" charset="0"/>
            </a:endParaRPr>
          </a:p>
          <a:p>
            <a:pPr marL="279082" lvl="1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5C23B-B03D-4360-92D1-AAC927A62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812" y="4003809"/>
            <a:ext cx="7543800" cy="23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22F4CA-B257-4C38-BF30-59F850DF1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91" y="1600200"/>
            <a:ext cx="4300521" cy="1371600"/>
          </a:xfrm>
        </p:spPr>
        <p:txBody>
          <a:bodyPr/>
          <a:lstStyle/>
          <a:p>
            <a:r>
              <a:rPr lang="en-US" dirty="0"/>
              <a:t>Join us online, at the mailing list, in our repositories, open teleconferences, and more:</a:t>
            </a:r>
          </a:p>
          <a:p>
            <a:r>
              <a:rPr lang="en-US" dirty="0">
                <a:hlinkClick r:id="rId2"/>
              </a:rPr>
              <a:t>https://github.com/sg16-unicode/sg16</a:t>
            </a:r>
            <a:endParaRPr lang="en-US" dirty="0"/>
          </a:p>
        </p:txBody>
      </p:sp>
      <p:pic>
        <p:nvPicPr>
          <p:cNvPr id="11" name="Content Placeholder 10" descr="A close up of a flower&#10;&#10;Description automatically generated">
            <a:extLst>
              <a:ext uri="{FF2B5EF4-FFF2-40B4-BE49-F238E27FC236}">
                <a16:creationId xmlns:a16="http://schemas.microsoft.com/office/drawing/2014/main" id="{920BDBA1-12FD-4A27-9CAE-EE949091F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412" y="1371600"/>
            <a:ext cx="6172200" cy="41148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8ACB1-AACF-48A6-9112-886C2DA672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81000"/>
            <a:ext cx="2885629" cy="1066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AE9D0D-C0D2-4AC5-A8E9-EC02A0000815}"/>
              </a:ext>
            </a:extLst>
          </p:cNvPr>
          <p:cNvSpPr/>
          <p:nvPr/>
        </p:nvSpPr>
        <p:spPr>
          <a:xfrm>
            <a:off x="41291" y="3817203"/>
            <a:ext cx="43973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Support my work:</a:t>
            </a:r>
          </a:p>
          <a:p>
            <a:r>
              <a:rPr lang="en-US" sz="1600" dirty="0">
                <a:hlinkClick r:id="rId5"/>
              </a:rPr>
              <a:t>https://github.com/users/ThePhD/sponsorship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https://thephd.github.io/support/</a:t>
            </a:r>
            <a:endParaRPr lang="en-US" sz="1600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087A0DF-83F3-45CB-90D4-C4E9E30A25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2" y="4724400"/>
            <a:ext cx="2133600" cy="18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E441-6BC8-48DE-8A85-89106D7C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no way to fix C++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EFB2-48F3-420F-8E95-D8CEB08D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remove restrictions…?</a:t>
            </a:r>
          </a:p>
          <a:p>
            <a:pPr lvl="1"/>
            <a:r>
              <a:rPr lang="en-US" dirty="0"/>
              <a:t>What about APIs that depended on this upstream?</a:t>
            </a:r>
          </a:p>
          <a:p>
            <a:pPr lvl="1"/>
            <a:r>
              <a:rPr lang="en-US" dirty="0"/>
              <a:t>Risky as all get-out (silent, still-compiling change)</a:t>
            </a:r>
          </a:p>
          <a:p>
            <a:pPr lvl="1"/>
            <a:endParaRPr lang="en-US" dirty="0"/>
          </a:p>
          <a:p>
            <a:r>
              <a:rPr lang="en-US" dirty="0"/>
              <a:t>Virtual function hell</a:t>
            </a:r>
          </a:p>
          <a:p>
            <a:endParaRPr lang="en-US" dirty="0"/>
          </a:p>
          <a:p>
            <a:r>
              <a:rPr lang="en-US" dirty="0"/>
              <a:t>Non-virtual functions have bad interface…!</a:t>
            </a:r>
          </a:p>
          <a:p>
            <a:pPr lvl="1"/>
            <a:r>
              <a:rPr lang="en-US" dirty="0"/>
              <a:t>Current landscape status: pretty hosed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3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Custom 2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161D79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2574</TotalTime>
  <Words>2350</Words>
  <Application>Microsoft Office PowerPoint</Application>
  <PresentationFormat>Custom</PresentationFormat>
  <Paragraphs>446</Paragraphs>
  <Slides>80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Fira Code</vt:lpstr>
      <vt:lpstr>Palatino Linotype</vt:lpstr>
      <vt:lpstr>Wingdings</vt:lpstr>
      <vt:lpstr>Watercolor_16x9</vt:lpstr>
      <vt:lpstr>Catching ⬆️</vt:lpstr>
      <vt:lpstr>The Year is 2019</vt:lpstr>
      <vt:lpstr>… really bites the dust.</vt:lpstr>
      <vt:lpstr>Pain Points</vt:lpstr>
      <vt:lpstr>Conflating Locale + Encoding </vt:lpstr>
      <vt:lpstr>“What is the Encoding?”</vt:lpstr>
      <vt:lpstr>“Well we have Unicode Literals!”</vt:lpstr>
      <vt:lpstr>“Okay, but C++ streams are—”</vt:lpstr>
      <vt:lpstr>There is no way to fix C++ streams</vt:lpstr>
      <vt:lpstr>C is no better</vt:lpstr>
      <vt:lpstr>Well, just loop!</vt:lpstr>
      <vt:lpstr>PowerPoint Presentation</vt:lpstr>
      <vt:lpstr>🐌Slow🐌</vt:lpstr>
      <vt:lpstr>[[digression]]</vt:lpstr>
      <vt:lpstr>[[digression]]</vt:lpstr>
      <vt:lpstr>[[end digression]</vt:lpstr>
      <vt:lpstr>Critically Missing APIs</vt:lpstr>
      <vt:lpstr>Fine. Fine! C and C++ are terrible.</vt:lpstr>
      <vt:lpstr>:joy:</vt:lpstr>
      <vt:lpstr>More Seriously…</vt:lpstr>
      <vt:lpstr>Current Libraries</vt:lpstr>
      <vt:lpstr>👍 / 👎</vt:lpstr>
      <vt:lpstr>The [iterator, iterator) 💣</vt:lpstr>
      <vt:lpstr>std::ranges to the rescue</vt:lpstr>
      <vt:lpstr>std::ranges to the rescue</vt:lpstr>
      <vt:lpstr>Other APIs</vt:lpstr>
      <vt:lpstr>Let’s Do Better</vt:lpstr>
      <vt:lpstr>The Goal 🥅</vt:lpstr>
      <vt:lpstr>std::text::text; a Container Adaptor</vt:lpstr>
      <vt:lpstr>Similarly; std::text::text_view</vt:lpstr>
      <vt:lpstr>Convenience aliases, as usual</vt:lpstr>
      <vt:lpstr>Reality Check</vt:lpstr>
      <vt:lpstr>Container/View Adaptors?</vt:lpstr>
      <vt:lpstr>Nothing Changes</vt:lpstr>
      <vt:lpstr>Nothing Changes (for the user)</vt:lpstr>
      <vt:lpstr>The Goal – Networking 🥅</vt:lpstr>
      <vt:lpstr>The Goal – Networking 🥅</vt:lpstr>
      <vt:lpstr>The Goal – Networking 🥅</vt:lpstr>
      <vt:lpstr>Keep this dream in mind…</vt:lpstr>
      <vt:lpstr>Digging Deep</vt:lpstr>
      <vt:lpstr>Foundation: Encoding objects</vt:lpstr>
      <vt:lpstr>Helper Types: Basics</vt:lpstr>
      <vt:lpstr>Helper Types: Result Types</vt:lpstr>
      <vt:lpstr>Helper Types: Error Handlers</vt:lpstr>
      <vt:lpstr>An example encoding object</vt:lpstr>
      <vt:lpstr>(Gory details for the standard)</vt:lpstr>
      <vt:lpstr>An example encoding object</vt:lpstr>
      <vt:lpstr>code_unit</vt:lpstr>
      <vt:lpstr>code_point</vt:lpstr>
      <vt:lpstr>state</vt:lpstr>
      <vt:lpstr>encode, decode</vt:lpstr>
      <vt:lpstr>Uh… “output range”?</vt:lpstr>
      <vt:lpstr>Need speed?</vt:lpstr>
      <vt:lpstr>[[dangerous]] Need more speed?</vt:lpstr>
      <vt:lpstr>is_(decode|encode)_injective</vt:lpstr>
      <vt:lpstr>is_(decode|encode)_injective</vt:lpstr>
      <vt:lpstr>Injective properties: safety control</vt:lpstr>
      <vt:lpstr>Bad conversion</vt:lpstr>
      <vt:lpstr>Bad conversion</vt:lpstr>
      <vt:lpstr>Want to Narrow? Be Explicit</vt:lpstr>
      <vt:lpstr>Standard Encodings</vt:lpstr>
      <vt:lpstr>Beyond the Objects</vt:lpstr>
      <vt:lpstr>Need for Speed</vt:lpstr>
      <vt:lpstr>Slowest</vt:lpstr>
      <vt:lpstr>Slowest: Explicit Encode, Decode</vt:lpstr>
      <vt:lpstr>Slowest: lazy transcode_view 🐢</vt:lpstr>
      <vt:lpstr>Slowest: a code Snapshot 🐢</vt:lpstr>
      <vt:lpstr>Faster Path</vt:lpstr>
      <vt:lpstr>Faster: text_transcode_one 🐇🏃‍♀️</vt:lpstr>
      <vt:lpstr>Faster: text_transcode_one 🐇🏃‍♀️</vt:lpstr>
      <vt:lpstr>Faster: text_transcode_one 🐇🏃‍♀️</vt:lpstr>
      <vt:lpstr>Fastest Path</vt:lpstr>
      <vt:lpstr>Fastest: eager function 🏎️</vt:lpstr>
      <vt:lpstr>Fastest: Customization</vt:lpstr>
      <vt:lpstr>Fastest: text_[en/de/trans]code</vt:lpstr>
      <vt:lpstr>Fastest Path: In your Hands</vt:lpstr>
      <vt:lpstr>Accelerating Development</vt:lpstr>
      <vt:lpstr>P1629 – Standard Text Encoding</vt:lpstr>
      <vt:lpstr>Sponsorship Necessary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⬆️</dc:title>
  <dc:creator>Derpstorm</dc:creator>
  <cp:lastModifiedBy>Derpstorm</cp:lastModifiedBy>
  <cp:revision>267</cp:revision>
  <dcterms:created xsi:type="dcterms:W3CDTF">2019-05-20T22:32:28Z</dcterms:created>
  <dcterms:modified xsi:type="dcterms:W3CDTF">2019-09-21T07:49:46Z</dcterms:modified>
</cp:coreProperties>
</file>